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4"/>
    <p:sldMasterId id="2147483806" r:id="rId5"/>
  </p:sldMasterIdLst>
  <p:notesMasterIdLst>
    <p:notesMasterId r:id="rId32"/>
  </p:notesMasterIdLst>
  <p:sldIdLst>
    <p:sldId id="2961" r:id="rId6"/>
    <p:sldId id="2960" r:id="rId7"/>
    <p:sldId id="2963" r:id="rId8"/>
    <p:sldId id="2964" r:id="rId9"/>
    <p:sldId id="2988" r:id="rId10"/>
    <p:sldId id="2965" r:id="rId11"/>
    <p:sldId id="2962" r:id="rId12"/>
    <p:sldId id="2989" r:id="rId13"/>
    <p:sldId id="2990" r:id="rId14"/>
    <p:sldId id="2968" r:id="rId15"/>
    <p:sldId id="2991" r:id="rId16"/>
    <p:sldId id="2992" r:id="rId17"/>
    <p:sldId id="2975" r:id="rId18"/>
    <p:sldId id="2976" r:id="rId19"/>
    <p:sldId id="2993" r:id="rId20"/>
    <p:sldId id="2994" r:id="rId21"/>
    <p:sldId id="2995" r:id="rId22"/>
    <p:sldId id="2996" r:id="rId23"/>
    <p:sldId id="2997" r:id="rId24"/>
    <p:sldId id="2998" r:id="rId25"/>
    <p:sldId id="3001" r:id="rId26"/>
    <p:sldId id="2999" r:id="rId27"/>
    <p:sldId id="3000" r:id="rId28"/>
    <p:sldId id="3003" r:id="rId29"/>
    <p:sldId id="3002" r:id="rId30"/>
    <p:sldId id="3004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9"/>
    <p:restoredTop sz="94694"/>
  </p:normalViewPr>
  <p:slideViewPr>
    <p:cSldViewPr snapToGrid="0">
      <p:cViewPr varScale="1">
        <p:scale>
          <a:sx n="91" d="100"/>
          <a:sy n="91" d="100"/>
        </p:scale>
        <p:origin x="192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03A60-F532-7D4B-9495-BECDC9C91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E85B-2E36-5349-880B-B0BB04CE98C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DF43009-DF51-D141-BCD3-79629B9C5B5D}" type="datetimeFigureOut">
              <a:rPr lang="en-US"/>
              <a:pPr>
                <a:defRPr/>
              </a:pPr>
              <a:t>4/24/23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09B7C90-981C-9343-A6E7-09AD9B362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B7DDB4-0B27-7347-8D74-F8FB11105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DFE6C-52A2-1241-8B7D-1F09A599D2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A447-7B86-874A-8D5B-4BC9DD24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622E6EF-89B4-7E42-91B1-F6EF3C563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6BF4A8A5-9C1B-9A41-8873-44DC288043B0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048D-7FDA-5B49-A5A3-0F4E0C2F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1AACE0C1-9629-FF4F-B2E6-7B52E8C6F462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FC083F4-2CB4-8F4D-AAB6-9F670B5D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EB5EED1-4B96-574F-B34D-10270B3C93DD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4996AE79-DCB8-044B-A486-D0B7849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08AD99-95E2-9B49-9732-6DEB2481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B6847EA2-BB60-B044-820B-75F88783053F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38B66A1A-E165-1042-9C94-019E204A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C608E374-52AD-B44B-A36A-5736262D0C72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0C3FE27-B2A1-D243-B8A1-18D81C8B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DDFBB8-1DB9-3D47-A945-1A2CB90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96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C30271C-68E4-8643-8189-C8F7E17728B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13C5B48-F205-5A42-A836-967E3B80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51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9EA2-2173-9C44-8D20-1E54C792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8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31D6668D-D73D-8F4A-933F-456E52CB9DFC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9DB3B-C0C0-AC4E-9BBD-6843081F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5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DDA18355-8752-9D42-9795-B0B4A80E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2349ACD-5373-4C45-9F0A-0FE3EEFCEA6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262145-B481-ED4A-B6E6-06E3879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4AA66-FE72-E548-BAA2-68033C51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94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71794A3-E238-E64D-94F9-B054D133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4E765B8-AA8A-9B4E-950E-E3BA27BBA63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6372-5ECE-E744-9B21-1ED8BA1E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132F0D1-A7D7-2647-83B6-B6AEC275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92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A92FBF7D-FF21-6A4C-80B8-6202E098058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0EB9335C-6DAD-F643-B866-842EDC8A6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F21D110-A2E0-F94B-B3DE-092CAA8ED8E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39268D8-FC1C-2D40-A5A8-47A6C145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C3B5FC-9B7B-AC4D-8751-C189FD03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7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CB631482-18B7-2F46-84FD-DE6AF665ACF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CF32EFD-BA1E-D142-8BF2-3221833B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46175C-BC7F-E449-82F1-37DF049DB2F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72FEC1A-D5AD-544B-BE92-21CFE18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70DCD77-38CE-204E-8D8E-ECB1B9A4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9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F40A76A1-5BF2-C243-911E-A03F11C353E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A1CD51E4-A0ED-9342-8810-D4F53AF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0BB0A0B-AF6A-E947-A7A7-5304D9C3432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D2BC59A-8848-3042-B85F-DB266E75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3FD8F1F-5B84-AF40-9E60-93F19EB0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6C02BE4D-A0FE-8E40-BE1B-E7DD17EF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A8D2C79-31C4-414F-902A-3165C9C8EF9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735415-206E-7A41-97F6-C2D181DC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5F6BD-69A0-3540-811D-A75FCCCF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0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3EF61E04-DD54-4F42-B9A7-6E188F6A4318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8E518FAD-8D27-B14B-B591-680FFE914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D6EF3BB3-7D48-8341-B3C6-1FEB51FA883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694" y="316748"/>
            <a:ext cx="9399681" cy="940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5B203C77-F146-4A4B-9864-0118BD05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09F26-921A-F44A-85FA-506D223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2545572-98AF-0142-BFAF-CE854792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80F9011-73DD-074E-A777-F986E2AF59F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33F0E10-8A64-F54F-809D-44E9B5C9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CB8E-DD5C-9740-A3CE-3F95D563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92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hapes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213EF2C5-D499-5649-B5B0-F4E09E64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718C0BD8-0FAB-9B4F-9358-B84F0B210D4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301F90C-688B-C548-87C6-8E95C95F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D738-6AA4-C240-BDE0-EAA7D3D3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88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88D61E70-0D00-7C45-8B05-D5C66C0838C9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9381A614-BB75-3D49-AC64-C944DCAF1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9C897BB-EE7D-C948-B053-EA0762E45FB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83B2CA86-5AAA-B54B-9A94-5AADDF5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9267B13-0792-DC42-B8D7-6C02ECE1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1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lu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38200F0-E486-BA45-8B13-E3BF18FFDF36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B69C98A-98CF-3541-89A5-52D1C3984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57F326-290E-2546-9E64-304FAA7F22D0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FD28089-5ACD-ED46-B33C-C9EA0C7B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C3E7772-2363-D24B-A28F-8CC04B98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D193508-B5AC-5446-8723-8CD34302BAEC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63B1D9D-DE85-434C-9DA2-3508305E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5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CD83C-7D8C-9A47-893B-F54F57F9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1D59160-B5F9-0745-866E-FF8506C8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4F7EB3CC-1C2A-5C48-AF91-B2A7AD6B532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2D95-AAA2-324C-8457-C24B021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93D5B91-E64C-4346-8A50-B7B5A4D9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06FBA191-0D97-ED44-956C-E80088E532C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A6489F7A-533B-DE47-94ED-11607402E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5D4E487A-7FB7-D64E-959C-21B62078E888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2BE082C-748D-C346-B3BD-EDA81E53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85D4D0C-7443-AE4A-8FE5-69BAE7B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6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9AB6D3B-1B47-8B4D-A31C-BFDEDBF83775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EE3793A0-0413-2341-A076-32788B866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33CCAE3-8882-AC40-868C-EB4F96E8D2C1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787AFDD-367D-8049-A8E3-A76F44D8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B5E45CB-37FD-134A-AB41-0EA0CCC8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E748CA6F-D9A4-D443-A53B-3DEE7D90162B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F87C3F34-4390-EE43-B4A5-954F910E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38470853-6E1B-194F-AE62-F124817C19C7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8EEF23C8-6BB7-7040-9E2D-32E14C8A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6666742-4A8A-D445-B3CA-1C66019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3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D8E0245C-8434-9746-9A09-AA6B6F74B8C0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3DF02732-2841-9B40-A2C9-66A06CCA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83A2C34-3929-9242-BB81-07072E4AB5BF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CB8B9A3-BD9E-5641-9FA9-FC607D17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994DE-F17E-9049-8EAB-59CF6E2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2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7434FA8-2F50-7E4F-988D-5F7307507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F451E8D-75F9-3B4E-8B6F-173BBE71E9D3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C373844-434D-5447-AAE6-42DCEC7C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6BD88-1C1A-0E4C-8B90-DCA1AF88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hapes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C8E81086-9C14-814E-A468-7F199133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BD075840-B8B4-894D-B940-E91F6E63678E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8249659-9F40-704C-AE69-83AE57CE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30D5-9E2C-9B46-943C-723C85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F037F24-AEB5-C542-9AD8-542A853FF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F7B9BC1-19DD-4A4E-99A1-4DA20A284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8E6C-EB3A-2E4C-93E3-3CB27EA5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F76F2-BABC-FE49-9516-9818C9FA07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9603410" y="6377297"/>
            <a:ext cx="2407357" cy="3219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50" r:id="rId13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F1513BBF-FE8C-9A42-A6E2-C1300B8B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7F01ADA-0710-CC49-927B-A43B361DC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A2F6-28DE-7C46-B5A8-B10A09BC3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4C64F-D3BE-6B40-B8A8-F34646148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9603410" y="6377297"/>
            <a:ext cx="2407357" cy="3219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51" r:id="rId13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9069-3AC1-830A-1660-F58B5800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453976"/>
            <a:ext cx="10865224" cy="1247004"/>
          </a:xfrm>
        </p:spPr>
        <p:txBody>
          <a:bodyPr/>
          <a:lstStyle/>
          <a:p>
            <a:pPr algn="ctr"/>
            <a:r>
              <a:rPr lang="en-US" sz="5200" dirty="0"/>
              <a:t>Warm Up Presentation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12A65-54E4-0162-4564-C459A3A4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438" y="4544197"/>
            <a:ext cx="6983627" cy="150018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Presented by:</a:t>
            </a: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Kazi Amit Hasan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School of Computing, Queen’s University</a:t>
            </a:r>
          </a:p>
        </p:txBody>
      </p:sp>
    </p:spTree>
    <p:extLst>
      <p:ext uri="{BB962C8B-B14F-4D97-AF65-F5344CB8AC3E}">
        <p14:creationId xmlns:p14="http://schemas.microsoft.com/office/powerpoint/2010/main" val="345062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Trigger Implementation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A577A94-9229-0954-F6A7-D9669BAE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2" y="1834477"/>
            <a:ext cx="12034135" cy="318904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BA6D7-498E-94D9-A13C-BC4EAB33098D}"/>
              </a:ext>
            </a:extLst>
          </p:cNvPr>
          <p:cNvSpPr txBox="1"/>
          <p:nvPr/>
        </p:nvSpPr>
        <p:spPr>
          <a:xfrm>
            <a:off x="439838" y="5146896"/>
            <a:ext cx="1153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Trained three state-of-the-art networks, ResNet-20, </a:t>
            </a:r>
            <a:r>
              <a:rPr lang="en-US" sz="2400" dirty="0" err="1"/>
              <a:t>MobileNet</a:t>
            </a:r>
            <a:r>
              <a:rPr lang="en-US" sz="2400" dirty="0"/>
              <a:t>, and Inception V3</a:t>
            </a:r>
          </a:p>
        </p:txBody>
      </p:sp>
    </p:spTree>
    <p:extLst>
      <p:ext uri="{BB962C8B-B14F-4D97-AF65-F5344CB8AC3E}">
        <p14:creationId xmlns:p14="http://schemas.microsoft.com/office/powerpoint/2010/main" val="300995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9456-5E33-E63F-7A33-07E75383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Attack: A Case Study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68A59-004E-D10A-CDC8-8842E72489F9}"/>
              </a:ext>
            </a:extLst>
          </p:cNvPr>
          <p:cNvSpPr txBox="1"/>
          <p:nvPr/>
        </p:nvSpPr>
        <p:spPr>
          <a:xfrm>
            <a:off x="838200" y="1747777"/>
            <a:ext cx="4300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Smile filter and natural smile are the best possible triggers.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Initiated the attack using laptop-based camera and a real-time facial recognition system.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FC1070-5057-82A2-3F4D-450FE24F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2" y="1249439"/>
            <a:ext cx="6227180" cy="54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645D-0B75-1264-BB85-823B4CB8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04F30-5160-D019-5F56-4AF461766763}"/>
              </a:ext>
            </a:extLst>
          </p:cNvPr>
          <p:cNvSpPr txBox="1"/>
          <p:nvPr/>
        </p:nvSpPr>
        <p:spPr>
          <a:xfrm>
            <a:off x="636608" y="1678329"/>
            <a:ext cx="10671858" cy="223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Explored the vulnerability of facial recognition algorithms to backdoors using facial expressions/attributes embedded artificially and naturally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Backdooring techniques achieve high attack success rates while maintaining high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36670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10320338" cy="937444"/>
          </a:xfrm>
        </p:spPr>
        <p:txBody>
          <a:bodyPr/>
          <a:lstStyle/>
          <a:p>
            <a:r>
              <a:rPr lang="en-US" dirty="0"/>
              <a:t>Opinions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058FA-86DF-153A-06B7-96723C846F97}"/>
              </a:ext>
            </a:extLst>
          </p:cNvPr>
          <p:cNvSpPr txBox="1"/>
          <p:nvPr/>
        </p:nvSpPr>
        <p:spPr>
          <a:xfrm>
            <a:off x="695326" y="1887564"/>
            <a:ext cx="9834563" cy="223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Limited to 8 triggers.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Triggers designing can be improved.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Real time case study results indicates the lower efficiency of artificial facial movements (generated by apps)</a:t>
            </a:r>
          </a:p>
        </p:txBody>
      </p:sp>
    </p:spTree>
    <p:extLst>
      <p:ext uri="{BB962C8B-B14F-4D97-AF65-F5344CB8AC3E}">
        <p14:creationId xmlns:p14="http://schemas.microsoft.com/office/powerpoint/2010/main" val="17830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9069-3AC1-830A-1660-F58B5800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579917"/>
            <a:ext cx="11403105" cy="2849083"/>
          </a:xfrm>
        </p:spPr>
        <p:txBody>
          <a:bodyPr/>
          <a:lstStyle/>
          <a:p>
            <a:pPr algn="ctr"/>
            <a:r>
              <a:rPr lang="en-US" dirty="0"/>
              <a:t>Deep Face Recognizer Privacy Attack: Model Inversion Initialization by a Deep Generative Adversarial Data Space Discriminator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12A65-54E4-0162-4564-C459A3A4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493" y="4181126"/>
            <a:ext cx="11681011" cy="150018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Authors: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Mahdi </a:t>
            </a:r>
            <a:r>
              <a:rPr lang="en-US" dirty="0" err="1">
                <a:solidFill>
                  <a:schemeClr val="tx1"/>
                </a:solidFill>
              </a:rPr>
              <a:t>Khosravy</a:t>
            </a:r>
            <a:r>
              <a:rPr lang="en-US" dirty="0">
                <a:solidFill>
                  <a:schemeClr val="tx1"/>
                </a:solidFill>
              </a:rPr>
              <a:t>, Kazuaki Nakamura, Naoko Nitta, Noboru </a:t>
            </a:r>
            <a:r>
              <a:rPr lang="en-US" dirty="0" err="1">
                <a:solidFill>
                  <a:schemeClr val="tx1"/>
                </a:solidFill>
              </a:rPr>
              <a:t>Babaguchi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Graduate School of Engineering, Osaka University, Japan</a:t>
            </a:r>
          </a:p>
        </p:txBody>
      </p:sp>
    </p:spTree>
    <p:extLst>
      <p:ext uri="{BB962C8B-B14F-4D97-AF65-F5344CB8AC3E}">
        <p14:creationId xmlns:p14="http://schemas.microsoft.com/office/powerpoint/2010/main" val="24798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10320338" cy="937444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058FA-86DF-153A-06B7-96723C846F97}"/>
              </a:ext>
            </a:extLst>
          </p:cNvPr>
          <p:cNvSpPr txBox="1"/>
          <p:nvPr/>
        </p:nvSpPr>
        <p:spPr>
          <a:xfrm>
            <a:off x="695326" y="1887564"/>
            <a:ext cx="114231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 face recognition system can be subject to privacy attacks even though it deploys a complex model structure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Due to using recognition systems at the cloud level, they might be subject to security and privacy attacks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 possible attack is by </a:t>
            </a:r>
            <a:r>
              <a:rPr lang="en-US" sz="2400" dirty="0">
                <a:highlight>
                  <a:srgbClr val="FFFF00"/>
                </a:highlight>
              </a:rPr>
              <a:t>Model Inversion Attack (MIA)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MIA aims to generate the data corresponding to a class label that is used for training the system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Generated data can be privacy-sensitive and used in a malicious way like revealing the private identity of a user on a social network.</a:t>
            </a:r>
          </a:p>
        </p:txBody>
      </p:sp>
    </p:spTree>
    <p:extLst>
      <p:ext uri="{BB962C8B-B14F-4D97-AF65-F5344CB8AC3E}">
        <p14:creationId xmlns:p14="http://schemas.microsoft.com/office/powerpoint/2010/main" val="359229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4CEF-AA5D-BE05-2C70-3E94DFE6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36D54-9170-09A7-7E0A-93A66C37F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Generative adversarial network (GAN) discriminator of the face image data space (GAN-DD) has been suggested and integrated to the MIA</a:t>
            </a:r>
          </a:p>
          <a:p>
            <a:pPr>
              <a:buFontTx/>
              <a:buChar char="-"/>
            </a:pPr>
            <a:r>
              <a:rPr lang="en-US" dirty="0"/>
              <a:t>Evaluation with four different settings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B0D1-290A-7C1E-CDE2-AE621105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 on a Deep Face Recognizer</a:t>
            </a:r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2057A96-2D95-F0D1-17E9-489E0AD01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834" y="1651931"/>
            <a:ext cx="6478649" cy="3889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88756-BBB8-48D9-F4A9-A18B1CF28BAC}"/>
              </a:ext>
            </a:extLst>
          </p:cNvPr>
          <p:cNvSpPr txBox="1"/>
          <p:nvPr/>
        </p:nvSpPr>
        <p:spPr>
          <a:xfrm>
            <a:off x="367862" y="1734207"/>
            <a:ext cx="5265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It takes x that is an image of determined dimensions as </a:t>
            </a:r>
            <a:r>
              <a:rPr lang="en-US" sz="2400" dirty="0">
                <a:highlight>
                  <a:srgbClr val="FFFF00"/>
                </a:highlight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Recognizes that x belongs to which of the registered individuals to the system as one of n </a:t>
            </a:r>
            <a:r>
              <a:rPr lang="en-US" sz="2400" dirty="0">
                <a:highlight>
                  <a:srgbClr val="FFFF00"/>
                </a:highlight>
              </a:rPr>
              <a:t>classes</a:t>
            </a:r>
            <a:r>
              <a:rPr lang="en-US" sz="2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Attack initiated without using any user information and just using the </a:t>
            </a:r>
            <a:r>
              <a:rPr lang="en-US" sz="2400" dirty="0">
                <a:highlight>
                  <a:srgbClr val="FFFF00"/>
                </a:highlight>
              </a:rPr>
              <a:t>model information</a:t>
            </a:r>
            <a:r>
              <a:rPr lang="en-US" sz="2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Information used by the attacker: 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recognition model structure,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recognition model parameters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791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21FE-AEB5-ED24-7A2E-00F021DD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10544503" cy="937444"/>
          </a:xfrm>
        </p:spPr>
        <p:txBody>
          <a:bodyPr/>
          <a:lstStyle/>
          <a:p>
            <a:r>
              <a:rPr lang="en-US" dirty="0"/>
              <a:t>Seed image generation for MIA using GAN-trained data space discriminator (GAN-DD)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C07FFA-6E25-F63D-B457-5F529AEC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146" y="1531791"/>
            <a:ext cx="5948854" cy="3952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70958-570C-444A-287F-D3AAB9B40C67}"/>
              </a:ext>
            </a:extLst>
          </p:cNvPr>
          <p:cNvSpPr txBox="1"/>
          <p:nvPr/>
        </p:nvSpPr>
        <p:spPr>
          <a:xfrm>
            <a:off x="515007" y="1692166"/>
            <a:ext cx="5580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MIA results in clone images with high level of noise.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To make an optimal seed image, they have used a face image space discriminator trained with a generative adversarial network (GAN)</a:t>
            </a:r>
          </a:p>
        </p:txBody>
      </p:sp>
    </p:spTree>
    <p:extLst>
      <p:ext uri="{BB962C8B-B14F-4D97-AF65-F5344CB8AC3E}">
        <p14:creationId xmlns:p14="http://schemas.microsoft.com/office/powerpoint/2010/main" val="160211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4BBC-3AAB-D64F-C32F-B3198CC6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Experimental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26AF3-3453-9F81-2E06-B12F2B1F2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0132" y="1862659"/>
            <a:ext cx="5636172" cy="3826865"/>
          </a:xfrm>
        </p:spPr>
        <p:txBody>
          <a:bodyPr wrap="square" anchor="t"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 MIA is applied under </a:t>
            </a:r>
            <a:r>
              <a:rPr lang="en-US" sz="2400" dirty="0">
                <a:highlight>
                  <a:srgbClr val="FFFF00"/>
                </a:highlight>
              </a:rPr>
              <a:t>different four different settings</a:t>
            </a:r>
          </a:p>
          <a:p>
            <a:pPr>
              <a:buFontTx/>
              <a:buChar char="-"/>
            </a:pPr>
            <a:r>
              <a:rPr lang="en-US" sz="2400" dirty="0"/>
              <a:t> MIA without GAN-DD using an average of 256 randomly acquired images from the image database, with GAN-DD seed image made by involving :</a:t>
            </a:r>
          </a:p>
          <a:p>
            <a:pPr lvl="1">
              <a:buFontTx/>
              <a:buChar char="-"/>
            </a:pPr>
            <a:r>
              <a:rPr lang="en-US" sz="2200" dirty="0"/>
              <a:t> 64 images</a:t>
            </a:r>
          </a:p>
          <a:p>
            <a:pPr lvl="1">
              <a:buFontTx/>
              <a:buChar char="-"/>
            </a:pPr>
            <a:r>
              <a:rPr lang="en-US" sz="2200" dirty="0"/>
              <a:t> 128 images</a:t>
            </a:r>
          </a:p>
          <a:p>
            <a:pPr lvl="1">
              <a:buFontTx/>
              <a:buChar char="-"/>
            </a:pPr>
            <a:r>
              <a:rPr lang="en-US" sz="2200" dirty="0"/>
              <a:t> 256 images</a:t>
            </a:r>
          </a:p>
        </p:txBody>
      </p:sp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66E5A535-FA84-E983-306B-FABED801B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7" r="7463" b="1"/>
          <a:stretch/>
        </p:blipFill>
        <p:spPr>
          <a:xfrm>
            <a:off x="6096000" y="1442245"/>
            <a:ext cx="5835869" cy="38189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343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4AD-2885-570B-691C-078D80F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311995"/>
            <a:ext cx="9840077" cy="937444"/>
          </a:xfrm>
        </p:spPr>
        <p:txBody>
          <a:bodyPr/>
          <a:lstStyle/>
          <a:p>
            <a:r>
              <a:rPr lang="en-US" dirty="0"/>
              <a:t>Why these two papers?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F2F76-1803-6BA7-5B51-10051203BA7C}"/>
              </a:ext>
            </a:extLst>
          </p:cNvPr>
          <p:cNvSpPr txBox="1"/>
          <p:nvPr/>
        </p:nvSpPr>
        <p:spPr>
          <a:xfrm>
            <a:off x="399393" y="2028497"/>
            <a:ext cx="522364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FaceHack</a:t>
            </a:r>
            <a:r>
              <a:rPr lang="en-US" sz="2400" b="1" dirty="0"/>
              <a:t>: Attacking Facial Recognition Systems Using Malicious Facial Characteristics</a:t>
            </a:r>
          </a:p>
          <a:p>
            <a:endParaRPr lang="en-US" sz="2000" dirty="0"/>
          </a:p>
          <a:p>
            <a:r>
              <a:rPr lang="en-US" sz="2000" dirty="0"/>
              <a:t>- Authors: Esha Sarkar et al.</a:t>
            </a:r>
          </a:p>
          <a:p>
            <a:r>
              <a:rPr lang="en-US" sz="2000" dirty="0"/>
              <a:t>- Publication year: 2022 </a:t>
            </a:r>
          </a:p>
          <a:p>
            <a:r>
              <a:rPr lang="en-US" sz="2000" dirty="0"/>
              <a:t>- Publisher: IEEE Transactions on Biometric, behaviors and identity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04C03-632B-D4DF-8237-21D0082116C3}"/>
              </a:ext>
            </a:extLst>
          </p:cNvPr>
          <p:cNvSpPr txBox="1"/>
          <p:nvPr/>
        </p:nvSpPr>
        <p:spPr>
          <a:xfrm>
            <a:off x="6321972" y="2023242"/>
            <a:ext cx="56287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Face Recognizer Privacy Attack: Model Inversion Initialization by a Deep Generative Adversarial Data Space Discriminator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000" dirty="0"/>
              <a:t>Authors: Mahdi </a:t>
            </a:r>
            <a:r>
              <a:rPr lang="en-US" sz="2000" dirty="0" err="1"/>
              <a:t>Khosravyet</a:t>
            </a:r>
            <a:r>
              <a:rPr lang="en-US" sz="2000" dirty="0"/>
              <a:t> al.</a:t>
            </a:r>
          </a:p>
          <a:p>
            <a:r>
              <a:rPr lang="en-US" sz="2000" dirty="0"/>
              <a:t>- Publication year: 2020 </a:t>
            </a:r>
          </a:p>
          <a:p>
            <a:r>
              <a:rPr lang="en-US" sz="2000" dirty="0"/>
              <a:t>- Publisher: Asia-Pacific Signal and Information Processing Association Annual Summit and Conference (APSIPA ASC)</a:t>
            </a:r>
          </a:p>
        </p:txBody>
      </p:sp>
    </p:spTree>
    <p:extLst>
      <p:ext uri="{BB962C8B-B14F-4D97-AF65-F5344CB8AC3E}">
        <p14:creationId xmlns:p14="http://schemas.microsoft.com/office/powerpoint/2010/main" val="385066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3761F4F-7510-3946-97B2-3C5129D4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Experimental Setup (Cont.)</a:t>
            </a:r>
          </a:p>
        </p:txBody>
      </p:sp>
      <p:pic>
        <p:nvPicPr>
          <p:cNvPr id="9" name="Picture Placeholder 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6DEDBE69-BF01-758A-E79B-F3AD6BAE32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85"/>
          <a:stretch/>
        </p:blipFill>
        <p:spPr>
          <a:xfrm>
            <a:off x="838200" y="1862659"/>
            <a:ext cx="5181600" cy="4314304"/>
          </a:xfrm>
          <a:noFill/>
        </p:spPr>
      </p:pic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F53134F-294A-1033-A5C9-E6F21D76FA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0329" y="1862138"/>
            <a:ext cx="4965342" cy="4314825"/>
          </a:xfrm>
        </p:spPr>
      </p:pic>
    </p:spTree>
    <p:extLst>
      <p:ext uri="{BB962C8B-B14F-4D97-AF65-F5344CB8AC3E}">
        <p14:creationId xmlns:p14="http://schemas.microsoft.com/office/powerpoint/2010/main" val="379934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5FC9-D3CB-0E36-8284-11165614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5D722-8390-51A8-305A-B859B0ECE39E}"/>
              </a:ext>
            </a:extLst>
          </p:cNvPr>
          <p:cNvSpPr txBox="1"/>
          <p:nvPr/>
        </p:nvSpPr>
        <p:spPr>
          <a:xfrm>
            <a:off x="838200" y="1986455"/>
            <a:ext cx="9588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FFFF00"/>
                </a:highlight>
              </a:rPr>
              <a:t>Numerically evaluated </a:t>
            </a:r>
            <a:r>
              <a:rPr lang="en-US" sz="2400" dirty="0"/>
              <a:t>the generated clone images by using the scores and ranks given by the evaluating deep face recognition system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FFFF00"/>
                </a:highlight>
              </a:rPr>
              <a:t>Repeated the MIA for each case hundred times</a:t>
            </a:r>
            <a:r>
              <a:rPr lang="en-US" sz="2400" dirty="0"/>
              <a:t>, and obtaining hundred clone images for each. Then the hundred clone image of each MIA technique for each user identity is evaluated and given a recognition rank by RE according to its training information.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FFFF00"/>
                </a:highlight>
              </a:rPr>
              <a:t>Cumulative matching characteristic (CMC</a:t>
            </a:r>
            <a:r>
              <a:rPr lang="en-US" sz="2400" dirty="0"/>
              <a:t>) curve is obtained as a criterion of accuracy in possible recognition of the corresponding identity by clone images of each MIA technique.</a:t>
            </a:r>
          </a:p>
        </p:txBody>
      </p:sp>
    </p:spTree>
    <p:extLst>
      <p:ext uri="{BB962C8B-B14F-4D97-AF65-F5344CB8AC3E}">
        <p14:creationId xmlns:p14="http://schemas.microsoft.com/office/powerpoint/2010/main" val="15012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EFF961-D42D-BDB5-1822-9DDEF445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78A4800-F3E6-D420-EE09-CF0D8835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5" y="1654359"/>
            <a:ext cx="12207455" cy="2594084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BA6DE-080A-2526-04C3-7A8A5C1D960C}"/>
              </a:ext>
            </a:extLst>
          </p:cNvPr>
          <p:cNvSpPr txBox="1"/>
          <p:nvPr/>
        </p:nvSpPr>
        <p:spPr>
          <a:xfrm>
            <a:off x="464234" y="4403188"/>
            <a:ext cx="11029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Visually observable in the case of ID-1, the clone images generated by MIAs with GAN-DD of N =64and 128 have higher scores and ranks than the others</a:t>
            </a:r>
          </a:p>
        </p:txBody>
      </p:sp>
    </p:spTree>
    <p:extLst>
      <p:ext uri="{BB962C8B-B14F-4D97-AF65-F5344CB8AC3E}">
        <p14:creationId xmlns:p14="http://schemas.microsoft.com/office/powerpoint/2010/main" val="41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F29B396-4656-B56F-67B3-D62C88F7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Experimental Results (Cont.)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357EF91-ADAA-0145-E57D-B545ECF31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538" y="1524000"/>
            <a:ext cx="9723552" cy="4837467"/>
          </a:xfrm>
          <a:noFill/>
        </p:spPr>
      </p:pic>
    </p:spTree>
    <p:extLst>
      <p:ext uri="{BB962C8B-B14F-4D97-AF65-F5344CB8AC3E}">
        <p14:creationId xmlns:p14="http://schemas.microsoft.com/office/powerpoint/2010/main" val="408760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9EA7-7407-FC73-F344-00FBEA0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605E8-684F-FF94-C74B-B497DD83F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659"/>
            <a:ext cx="10870324" cy="388920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dirty="0"/>
              <a:t>In most of the cases the recognition rate of sole MIA is lower than MIA with GAN-DD of different types in the generation of a clone image for ID-1.</a:t>
            </a:r>
          </a:p>
          <a:p>
            <a:pPr>
              <a:buFontTx/>
              <a:buChar char="-"/>
            </a:pPr>
            <a:r>
              <a:rPr lang="en-US" sz="2400" dirty="0"/>
              <a:t>In the case of generated clone images for ID-2, in all the cases the MIA technique with GAN-DD has higher performance than sole MIA.</a:t>
            </a:r>
          </a:p>
        </p:txBody>
      </p:sp>
    </p:spTree>
    <p:extLst>
      <p:ext uri="{BB962C8B-B14F-4D97-AF65-F5344CB8AC3E}">
        <p14:creationId xmlns:p14="http://schemas.microsoft.com/office/powerpoint/2010/main" val="710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28D4-5A49-B74E-DCED-D7F52277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06B5-F37D-BB1A-5C83-255D270B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659"/>
            <a:ext cx="10796752" cy="38892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- DL based face recognition systems may seem less vulnerable against privacy attacks, but </a:t>
            </a:r>
            <a:r>
              <a:rPr lang="en-US" sz="2400" dirty="0">
                <a:highlight>
                  <a:srgbClr val="FFFF00"/>
                </a:highlight>
              </a:rPr>
              <a:t>they are not.</a:t>
            </a:r>
          </a:p>
          <a:p>
            <a:pPr marL="0" indent="0">
              <a:buNone/>
            </a:pPr>
            <a:r>
              <a:rPr lang="en-US" sz="2400" dirty="0"/>
              <a:t>- MIA associated with GAN-DD shows </a:t>
            </a:r>
            <a:r>
              <a:rPr lang="en-US" sz="2400" dirty="0">
                <a:highlight>
                  <a:srgbClr val="FFFF00"/>
                </a:highlight>
              </a:rPr>
              <a:t>partial improvement </a:t>
            </a:r>
            <a:r>
              <a:rPr lang="en-US" sz="2400" dirty="0"/>
              <a:t>in the recognition rate by clone images compared to sole MIA.</a:t>
            </a:r>
          </a:p>
        </p:txBody>
      </p:sp>
    </p:spTree>
    <p:extLst>
      <p:ext uri="{BB962C8B-B14F-4D97-AF65-F5344CB8AC3E}">
        <p14:creationId xmlns:p14="http://schemas.microsoft.com/office/powerpoint/2010/main" val="386257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97E6-0E3A-CA92-84A9-88C01F10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3CA94D-9BC3-8CE3-394A-15F15A00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3" y="0"/>
            <a:ext cx="6080315" cy="29784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4FD1D4D-D12E-7DA0-F432-D3E6D119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53" y="3879601"/>
            <a:ext cx="5691847" cy="284257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3CEFCC3-C234-5B74-1F23-799E3B50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390" y="0"/>
            <a:ext cx="5892610" cy="326370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BA91E3A-0795-C5E9-5EBE-960EC0AB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3705"/>
            <a:ext cx="5892610" cy="31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9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9069-3AC1-830A-1660-F58B5800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579917"/>
            <a:ext cx="11403105" cy="2849083"/>
          </a:xfrm>
        </p:spPr>
        <p:txBody>
          <a:bodyPr/>
          <a:lstStyle/>
          <a:p>
            <a:r>
              <a:rPr lang="en-US" sz="4800" b="1" dirty="0" err="1"/>
              <a:t>FaceHack</a:t>
            </a:r>
            <a:r>
              <a:rPr lang="en-US" sz="4800" b="1" dirty="0"/>
              <a:t>: Attacking Facial Recognition Systems Using Malicious Facial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12A65-54E4-0162-4564-C459A3A4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493" y="4181126"/>
            <a:ext cx="11681011" cy="150018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Authors: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Esha Sarkar, </a:t>
            </a:r>
            <a:r>
              <a:rPr lang="en-US" dirty="0" err="1">
                <a:solidFill>
                  <a:schemeClr val="tx1"/>
                </a:solidFill>
              </a:rPr>
              <a:t>Hadjer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Benkraouda</a:t>
            </a:r>
            <a:r>
              <a:rPr lang="en-US" dirty="0">
                <a:solidFill>
                  <a:schemeClr val="tx1"/>
                </a:solidFill>
              </a:rPr>
              <a:t>, Homer </a:t>
            </a:r>
            <a:r>
              <a:rPr lang="en-US" dirty="0" err="1">
                <a:solidFill>
                  <a:schemeClr val="tx1"/>
                </a:solidFill>
              </a:rPr>
              <a:t>Gamil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Michail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Maniatakos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Department of Electrical and Computer Engineering, New York University Tandon</a:t>
            </a:r>
          </a:p>
        </p:txBody>
      </p:sp>
    </p:spTree>
    <p:extLst>
      <p:ext uri="{BB962C8B-B14F-4D97-AF65-F5344CB8AC3E}">
        <p14:creationId xmlns:p14="http://schemas.microsoft.com/office/powerpoint/2010/main" val="394440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1062-688F-3F82-654C-6F953DB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8BFFE-260B-B740-3BD0-B90FBDD96911}"/>
              </a:ext>
            </a:extLst>
          </p:cNvPr>
          <p:cNvSpPr txBox="1"/>
          <p:nvPr/>
        </p:nvSpPr>
        <p:spPr>
          <a:xfrm>
            <a:off x="838200" y="1801906"/>
            <a:ext cx="10551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FFFF00"/>
                </a:highlight>
              </a:rPr>
              <a:t>Backdoor attacks:</a:t>
            </a:r>
            <a:r>
              <a:rPr lang="en-US" sz="2400" dirty="0"/>
              <a:t> </a:t>
            </a:r>
            <a:r>
              <a:rPr lang="en-CA" sz="24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gain unauthorized access to a system or network that involves insertion of a secret mechanism into the system.</a:t>
            </a:r>
            <a:endParaRPr lang="en-US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/>
              <a:t>Triggers: use of facial characteristics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230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1062-688F-3F82-654C-6F953DB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8BFFE-260B-B740-3BD0-B90FBDD96911}"/>
              </a:ext>
            </a:extLst>
          </p:cNvPr>
          <p:cNvSpPr txBox="1"/>
          <p:nvPr/>
        </p:nvSpPr>
        <p:spPr>
          <a:xfrm>
            <a:off x="838200" y="1801906"/>
            <a:ext cx="10551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Face recognitions are used from simple friend suggestions in social media to automated border control at airports.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DNNs used in facial recognition systems are suspectable to backdoor attacks.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Outsourcing ML models introduces the possibility of compromising machine learning models during the training phase.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capabilities of proposed to tackle these are limited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334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Major Contributions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65DC7-4E09-105A-EF66-A0088D3EE06C}"/>
              </a:ext>
            </a:extLst>
          </p:cNvPr>
          <p:cNvSpPr txBox="1"/>
          <p:nvPr/>
        </p:nvSpPr>
        <p:spPr>
          <a:xfrm>
            <a:off x="430306" y="1949824"/>
            <a:ext cx="101928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FFFF00"/>
                </a:highlight>
              </a:rPr>
              <a:t>Explored triggers </a:t>
            </a:r>
            <a:r>
              <a:rPr lang="en-US" sz="2400" dirty="0"/>
              <a:t>that cause meaningful changes to facial characteristics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Evaluated each triggers in </a:t>
            </a:r>
            <a:r>
              <a:rPr lang="en-US" sz="2400" dirty="0">
                <a:highlight>
                  <a:srgbClr val="FFFF00"/>
                </a:highlight>
              </a:rPr>
              <a:t>pre-injection stage</a:t>
            </a:r>
            <a:r>
              <a:rPr lang="en-US" sz="2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Performed all-to-one backdoor attack for transfer learning-based ML supply chain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Evaluated proposed triggers by carrying out extensive experiments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Performed </a:t>
            </a:r>
            <a:r>
              <a:rPr lang="en-US" sz="2400" dirty="0">
                <a:highlight>
                  <a:srgbClr val="FFFF00"/>
                </a:highlight>
              </a:rPr>
              <a:t>a real-time attack </a:t>
            </a:r>
            <a:r>
              <a:rPr lang="en-US" sz="2400" dirty="0"/>
              <a:t>on a facial recognition system that classifies faces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Analyzed the malicious real-time model using </a:t>
            </a:r>
            <a:r>
              <a:rPr lang="en-US" sz="2400" dirty="0" err="1">
                <a:highlight>
                  <a:srgbClr val="FFFF00"/>
                </a:highlight>
              </a:rPr>
              <a:t>GradCAM</a:t>
            </a:r>
            <a:r>
              <a:rPr lang="en-US" sz="2400" dirty="0"/>
              <a:t> [1] to develop insights on failure of state-</a:t>
            </a:r>
            <a:r>
              <a:rPr lang="en-US" sz="2400" dirty="0" err="1"/>
              <a:t>ofthe</a:t>
            </a:r>
            <a:r>
              <a:rPr lang="en-US" sz="2400" dirty="0"/>
              <a:t>-art defenses to detect attack.</a:t>
            </a:r>
          </a:p>
        </p:txBody>
      </p:sp>
    </p:spTree>
    <p:extLst>
      <p:ext uri="{BB962C8B-B14F-4D97-AF65-F5344CB8AC3E}">
        <p14:creationId xmlns:p14="http://schemas.microsoft.com/office/powerpoint/2010/main" val="255683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Threat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65DC7-4E09-105A-EF66-A0088D3EE06C}"/>
              </a:ext>
            </a:extLst>
          </p:cNvPr>
          <p:cNvSpPr txBox="1"/>
          <p:nvPr/>
        </p:nvSpPr>
        <p:spPr>
          <a:xfrm>
            <a:off x="350578" y="2236103"/>
            <a:ext cx="44240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Augmenting the training dataset with poisoned images and mislabels them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Maliciously manipulate weights and use the resultant trigger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Attack can happen in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Training time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Inference time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DFFB2AF-CAFC-F97A-E218-7A65C0F9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47" y="1491259"/>
            <a:ext cx="6791352" cy="45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9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FD4CB7-6EC8-A7BF-A4CA-F6F58E7E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65DC7-4E09-105A-EF66-A0088D3EE06C}"/>
              </a:ext>
            </a:extLst>
          </p:cNvPr>
          <p:cNvSpPr txBox="1"/>
          <p:nvPr/>
        </p:nvSpPr>
        <p:spPr>
          <a:xfrm>
            <a:off x="339289" y="1716815"/>
            <a:ext cx="4424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/>
              <a:t>FaceApp</a:t>
            </a:r>
            <a:r>
              <a:rPr lang="en-US" sz="2000" dirty="0"/>
              <a:t> filters (smile, old-age, young-age, makeup) as triggers.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DFFB2AF-CAFC-F97A-E218-7A65C0F9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47" y="1491259"/>
            <a:ext cx="6791352" cy="4509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EF42E0-F8CD-194F-5F80-2183587C0BD6}"/>
              </a:ext>
            </a:extLst>
          </p:cNvPr>
          <p:cNvSpPr txBox="1"/>
          <p:nvPr/>
        </p:nvSpPr>
        <p:spPr>
          <a:xfrm>
            <a:off x="440267" y="2901244"/>
            <a:ext cx="44026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Add filter and misclassify them in training phase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attacker misclassified to the intended target label and bypass the classifier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As the profile is genuine, the attacker can use it to spread any content.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27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445E-8DC3-1603-8D72-0C13559C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Analysis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CE3BC3E1-4219-E5A4-EDCD-44F6C60B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834" y="1868664"/>
            <a:ext cx="6321778" cy="34925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FE3BB1-C5F0-0ACB-E14D-E723EDB5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6" y="2359378"/>
            <a:ext cx="5482977" cy="25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211"/>
      </p:ext>
    </p:extLst>
  </p:cSld>
  <p:clrMapOvr>
    <a:masterClrMapping/>
  </p:clrMapOvr>
</p:sld>
</file>

<file path=ppt/theme/theme1.xml><?xml version="1.0" encoding="utf-8"?>
<a:theme xmlns:a="http://schemas.openxmlformats.org/drawingml/2006/main" name="Smith Theme Whit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3826B517-9EC1-514D-8AE6-FF11C3180FD4}"/>
    </a:ext>
  </a:extLst>
</a:theme>
</file>

<file path=ppt/theme/theme2.xml><?xml version="1.0" encoding="utf-8"?>
<a:theme xmlns:a="http://schemas.openxmlformats.org/drawingml/2006/main" name="Smith Theme Blu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9EC0CC30-5467-5F4A-BEFC-B400A349D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87609226EDB40BAEE40115FFBFFD5" ma:contentTypeVersion="8" ma:contentTypeDescription="Create a new document." ma:contentTypeScope="" ma:versionID="401207ec3ea6e8cf012a5b150d670bbd">
  <xsd:schema xmlns:xsd="http://www.w3.org/2001/XMLSchema" xmlns:xs="http://www.w3.org/2001/XMLSchema" xmlns:p="http://schemas.microsoft.com/office/2006/metadata/properties" xmlns:ns2="b86a5a38-0c8d-4051-95ff-c2ca07a0fa56" xmlns:ns3="e664cad2-9e7c-4c48-bfc0-a0750d388f90" targetNamespace="http://schemas.microsoft.com/office/2006/metadata/properties" ma:root="true" ma:fieldsID="8602a84cc1a4de36e70945cd1b2b5022" ns2:_="" ns3:_="">
    <xsd:import namespace="b86a5a38-0c8d-4051-95ff-c2ca07a0fa56"/>
    <xsd:import namespace="e664cad2-9e7c-4c48-bfc0-a0750d388f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a5a38-0c8d-4051-95ff-c2ca07a0fa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64cad2-9e7c-4c48-bfc0-a0750d388f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069504-9FA5-4358-9D6B-10EDF739E0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AE728F-CAFE-464A-9350-5A93DDF78236}">
  <ds:schemaRefs>
    <ds:schemaRef ds:uri="http://www.w3.org/XML/1998/namespace"/>
    <ds:schemaRef ds:uri="http://schemas.microsoft.com/office/infopath/2007/PartnerControls"/>
    <ds:schemaRef ds:uri="b86a5a38-0c8d-4051-95ff-c2ca07a0fa56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e664cad2-9e7c-4c48-bfc0-a0750d388f9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72AA8FF-14C7-491C-8388-05EF916874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6a5a38-0c8d-4051-95ff-c2ca07a0fa56"/>
    <ds:schemaRef ds:uri="e664cad2-9e7c-4c48-bfc0-a0750d388f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8001</TotalTime>
  <Words>1040</Words>
  <Application>Microsoft Macintosh PowerPoint</Application>
  <PresentationFormat>Widescreen</PresentationFormat>
  <Paragraphs>103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Lato</vt:lpstr>
      <vt:lpstr>Lato Black</vt:lpstr>
      <vt:lpstr>Smith Theme White</vt:lpstr>
      <vt:lpstr>Smith Theme Blue</vt:lpstr>
      <vt:lpstr>Warm Up Presentation 2</vt:lpstr>
      <vt:lpstr>Why these two papers?</vt:lpstr>
      <vt:lpstr>FaceHack: Attacking Facial Recognition Systems Using Malicious Facial Characteristics</vt:lpstr>
      <vt:lpstr>Terms </vt:lpstr>
      <vt:lpstr>Background &amp; Motivation</vt:lpstr>
      <vt:lpstr>Major Contributions</vt:lpstr>
      <vt:lpstr>Threat Model</vt:lpstr>
      <vt:lpstr>Triggers</vt:lpstr>
      <vt:lpstr>Triggers Analysis</vt:lpstr>
      <vt:lpstr>Trigger Implementation</vt:lpstr>
      <vt:lpstr>Real Time Attack: A Case Study</vt:lpstr>
      <vt:lpstr>Conclusion</vt:lpstr>
      <vt:lpstr>Opinions</vt:lpstr>
      <vt:lpstr>Deep Face Recognizer Privacy Attack: Model Inversion Initialization by a Deep Generative Adversarial Data Space Discriminator</vt:lpstr>
      <vt:lpstr>Background and Motivation</vt:lpstr>
      <vt:lpstr>Major Contributions</vt:lpstr>
      <vt:lpstr>MIA on a Deep Face Recognizer</vt:lpstr>
      <vt:lpstr>Seed image generation for MIA using GAN-trained data space discriminator (GAN-DD)</vt:lpstr>
      <vt:lpstr>Experimental Setup </vt:lpstr>
      <vt:lpstr>Experimental Setup (Cont.)</vt:lpstr>
      <vt:lpstr>Experimental Process</vt:lpstr>
      <vt:lpstr>Experimental Results</vt:lpstr>
      <vt:lpstr>Experimental Results (Cont.)</vt:lpstr>
      <vt:lpstr>Experimental Results (Cont.)</vt:lpstr>
      <vt:lpstr>Conclusion</vt:lpstr>
      <vt:lpstr>PowerPoint Presentation</vt:lpstr>
    </vt:vector>
  </TitlesOfParts>
  <Manager/>
  <Company>Smith School of Business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Kathryn Brohman</dc:creator>
  <cp:keywords/>
  <dc:description/>
  <cp:lastModifiedBy>Kazi Amit Hasan</cp:lastModifiedBy>
  <cp:revision>101</cp:revision>
  <dcterms:created xsi:type="dcterms:W3CDTF">2020-07-27T18:24:57Z</dcterms:created>
  <dcterms:modified xsi:type="dcterms:W3CDTF">2023-04-25T14:40:36Z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0x01010057787609226EDB40BAEE40115FFBFFD5</vt:lpwstr>
  </property>
  <property fmtid="{D5CDD505-2E9C-101B-9397-08002B2CF9AE}" pid="3" name="MediaServiceImageTags">
    <vt:lpwstr/>
  </property>
</Properties>
</file>